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70" r:id="rId2"/>
    <p:sldId id="275" r:id="rId3"/>
    <p:sldId id="287" r:id="rId4"/>
    <p:sldId id="264" r:id="rId5"/>
    <p:sldId id="289" r:id="rId6"/>
    <p:sldId id="262" r:id="rId7"/>
    <p:sldId id="280" r:id="rId8"/>
    <p:sldId id="267" r:id="rId9"/>
    <p:sldId id="273" r:id="rId10"/>
    <p:sldId id="272"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0" d="100"/>
          <a:sy n="60" d="100"/>
        </p:scale>
        <p:origin x="-2244" y="-67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463BADE-1AD5-496A-BD44-B2525C660CBF}" type="datetimeFigureOut">
              <a:rPr lang="en-US" smtClean="0"/>
              <a:t>23-Jul-2016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DE9653-2F3A-4BB3-BD58-392AFFC4724A}" type="slidenum">
              <a:rPr lang="en-US" smtClean="0"/>
              <a:t>‹#›</a:t>
            </a:fld>
            <a:endParaRPr lang="en-US"/>
          </a:p>
        </p:txBody>
      </p:sp>
    </p:spTree>
    <p:extLst>
      <p:ext uri="{BB962C8B-B14F-4D97-AF65-F5344CB8AC3E}">
        <p14:creationId xmlns:p14="http://schemas.microsoft.com/office/powerpoint/2010/main" val="1628748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a:ln/>
        </p:spPr>
      </p:sp>
      <p:sp>
        <p:nvSpPr>
          <p:cNvPr id="183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a typeface="ヒラギノ角ゴ Pro W3" pitchFamily="-84" charset="-128"/>
            </a:endParaRPr>
          </a:p>
        </p:txBody>
      </p:sp>
      <p:sp>
        <p:nvSpPr>
          <p:cNvPr id="183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spcBef>
                <a:spcPct val="30000"/>
              </a:spcBef>
              <a:defRPr sz="1200">
                <a:solidFill>
                  <a:schemeClr val="tx1"/>
                </a:solidFill>
                <a:latin typeface="Arial" pitchFamily="34" charset="0"/>
                <a:ea typeface="ヒラギノ角ゴ Pro W3" pitchFamily="-84" charset="-128"/>
              </a:defRPr>
            </a:lvl1pPr>
            <a:lvl2pPr marL="729057" indent="-280406" defTabSz="914437" eaLnBrk="0" hangingPunct="0">
              <a:spcBef>
                <a:spcPct val="30000"/>
              </a:spcBef>
              <a:defRPr sz="1200">
                <a:solidFill>
                  <a:schemeClr val="tx1"/>
                </a:solidFill>
                <a:latin typeface="Arial" pitchFamily="34" charset="0"/>
                <a:ea typeface="ヒラギノ角ゴ Pro W3" pitchFamily="-84" charset="-128"/>
              </a:defRPr>
            </a:lvl2pPr>
            <a:lvl3pPr marL="1121626" indent="-224325" defTabSz="914437" eaLnBrk="0" hangingPunct="0">
              <a:spcBef>
                <a:spcPct val="30000"/>
              </a:spcBef>
              <a:defRPr sz="1200">
                <a:solidFill>
                  <a:schemeClr val="tx1"/>
                </a:solidFill>
                <a:latin typeface="Arial" pitchFamily="34" charset="0"/>
                <a:ea typeface="ヒラギノ角ゴ Pro W3" pitchFamily="-84" charset="-128"/>
              </a:defRPr>
            </a:lvl3pPr>
            <a:lvl4pPr marL="1570276" indent="-224325" defTabSz="914437" eaLnBrk="0" hangingPunct="0">
              <a:spcBef>
                <a:spcPct val="30000"/>
              </a:spcBef>
              <a:defRPr sz="1200">
                <a:solidFill>
                  <a:schemeClr val="tx1"/>
                </a:solidFill>
                <a:latin typeface="Arial" pitchFamily="34" charset="0"/>
                <a:ea typeface="ヒラギノ角ゴ Pro W3" pitchFamily="-84" charset="-128"/>
              </a:defRPr>
            </a:lvl4pPr>
            <a:lvl5pPr marL="2018927" indent="-224325" defTabSz="914437" eaLnBrk="0" hangingPunct="0">
              <a:spcBef>
                <a:spcPct val="30000"/>
              </a:spcBef>
              <a:defRPr sz="1200">
                <a:solidFill>
                  <a:schemeClr val="tx1"/>
                </a:solidFill>
                <a:latin typeface="Arial" pitchFamily="34" charset="0"/>
                <a:ea typeface="ヒラギノ角ゴ Pro W3" pitchFamily="-84" charset="-128"/>
              </a:defRPr>
            </a:lvl5pPr>
            <a:lvl6pPr marL="2467577" indent="-224325" defTabSz="914437" eaLnBrk="0" fontAlgn="base" hangingPunct="0">
              <a:spcBef>
                <a:spcPct val="30000"/>
              </a:spcBef>
              <a:spcAft>
                <a:spcPct val="0"/>
              </a:spcAft>
              <a:defRPr sz="1200">
                <a:solidFill>
                  <a:schemeClr val="tx1"/>
                </a:solidFill>
                <a:latin typeface="Arial" pitchFamily="34" charset="0"/>
                <a:ea typeface="ヒラギノ角ゴ Pro W3" pitchFamily="-84" charset="-128"/>
              </a:defRPr>
            </a:lvl6pPr>
            <a:lvl7pPr marL="2916227" indent="-224325" defTabSz="914437" eaLnBrk="0" fontAlgn="base" hangingPunct="0">
              <a:spcBef>
                <a:spcPct val="30000"/>
              </a:spcBef>
              <a:spcAft>
                <a:spcPct val="0"/>
              </a:spcAft>
              <a:defRPr sz="1200">
                <a:solidFill>
                  <a:schemeClr val="tx1"/>
                </a:solidFill>
                <a:latin typeface="Arial" pitchFamily="34" charset="0"/>
                <a:ea typeface="ヒラギノ角ゴ Pro W3" pitchFamily="-84" charset="-128"/>
              </a:defRPr>
            </a:lvl7pPr>
            <a:lvl8pPr marL="3364878" indent="-224325" defTabSz="914437" eaLnBrk="0" fontAlgn="base" hangingPunct="0">
              <a:spcBef>
                <a:spcPct val="30000"/>
              </a:spcBef>
              <a:spcAft>
                <a:spcPct val="0"/>
              </a:spcAft>
              <a:defRPr sz="1200">
                <a:solidFill>
                  <a:schemeClr val="tx1"/>
                </a:solidFill>
                <a:latin typeface="Arial" pitchFamily="34" charset="0"/>
                <a:ea typeface="ヒラギノ角ゴ Pro W3" pitchFamily="-84" charset="-128"/>
              </a:defRPr>
            </a:lvl8pPr>
            <a:lvl9pPr marL="3813528" indent="-224325" defTabSz="914437" eaLnBrk="0" fontAlgn="base" hangingPunct="0">
              <a:spcBef>
                <a:spcPct val="30000"/>
              </a:spcBef>
              <a:spcAft>
                <a:spcPct val="0"/>
              </a:spcAft>
              <a:defRPr sz="1200">
                <a:solidFill>
                  <a:schemeClr val="tx1"/>
                </a:solidFill>
                <a:latin typeface="Arial" pitchFamily="34" charset="0"/>
                <a:ea typeface="ヒラギノ角ゴ Pro W3" pitchFamily="-84" charset="-128"/>
              </a:defRPr>
            </a:lvl9pPr>
          </a:lstStyle>
          <a:p>
            <a:pPr>
              <a:spcBef>
                <a:spcPct val="0"/>
              </a:spcBef>
            </a:pPr>
            <a:fld id="{67396B47-2723-4B8C-8D9C-4A9B6403AC93}" type="slidenum">
              <a:rPr lang="en-US" altLang="en-US" smtClean="0"/>
              <a:pPr>
                <a:spcBef>
                  <a:spcPct val="0"/>
                </a:spcBef>
              </a:pPr>
              <a:t>2</a:t>
            </a:fld>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54250" y="1143001"/>
            <a:ext cx="2349500" cy="3085704"/>
          </a:xfrm>
          <a:prstGeom prst="rect">
            <a:avLst/>
          </a:prstGeom>
          <a:noFill/>
          <a:ln w="12700">
            <a:solidFill>
              <a:prstClr val="black"/>
            </a:solidFill>
          </a:ln>
        </p:spPr>
      </p:sp>
      <p:sp>
        <p:nvSpPr>
          <p:cNvPr id="3" name="Notes Placeholder 2"/>
          <p:cNvSpPr>
            <a:spLocks noGrp="1"/>
          </p:cNvSpPr>
          <p:nvPr>
            <p:ph type="body" idx="1"/>
          </p:nvPr>
        </p:nvSpPr>
        <p:spPr>
          <a:xfrm>
            <a:off x="685801" y="4400559"/>
            <a:ext cx="5486400" cy="3600449"/>
          </a:xfrm>
          <a:prstGeom prst="rect">
            <a:avLst/>
          </a:prstGeom>
        </p:spPr>
        <p:txBody>
          <a:bodyPr lIns="96616" tIns="48308" rIns="96616" bIns="48308"/>
          <a:lstStyle/>
          <a:p>
            <a:pPr>
              <a:lnSpc>
                <a:spcPct val="200000"/>
              </a:lnSpc>
            </a:pPr>
            <a:r>
              <a:rPr lang="en-CA" sz="1300" dirty="0">
                <a:solidFill>
                  <a:srgbClr val="000000"/>
                </a:solidFill>
                <a:latin typeface="Arial" panose="020B0604020202020204" pitchFamily="34" charset="0"/>
                <a:ea typeface="Times New Roman" panose="02020603050405020304" pitchFamily="18" charset="0"/>
                <a:cs typeface="Arial" panose="020B0604020202020204" pitchFamily="34" charset="0"/>
              </a:rPr>
              <a:t>As an area of focus-projects will train local adult and yough leaders to prevent and mediate conflict as well as supporting long term peace-building in areas affected by conflict. Related to this is a seperate endowment priority area of funding to support and expand our educational focus through the Rotary Peace Centers program. (invite Chris to comment) </a:t>
            </a:r>
          </a:p>
          <a:p>
            <a:pPr>
              <a:lnSpc>
                <a:spcPct val="200000"/>
              </a:lnSpc>
            </a:pPr>
            <a:r>
              <a:rPr lang="en-CA" sz="1300" dirty="0">
                <a:solidFill>
                  <a:srgbClr val="000000"/>
                </a:solidFill>
                <a:latin typeface="Arial" panose="020B0604020202020204" pitchFamily="34" charset="0"/>
                <a:ea typeface="Times New Roman" panose="02020603050405020304" pitchFamily="18" charset="0"/>
                <a:cs typeface="Arial" panose="020B0604020202020204" pitchFamily="34" charset="0"/>
              </a:rPr>
              <a:t>You may be most passionate about peace and conflict resolution and want to endow a scholar at one of Rotary’s Peace Centers.  Which is what my wife and I decided to do. </a:t>
            </a:r>
            <a:endParaRPr lang="en-CA" sz="130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a:lnSpc>
                <a:spcPct val="200000"/>
              </a:lnSpc>
            </a:pPr>
            <a:endParaRPr lang="en-CA" sz="130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endParaRPr lang="en-CA" dirty="0"/>
          </a:p>
        </p:txBody>
      </p:sp>
    </p:spTree>
    <p:extLst>
      <p:ext uri="{BB962C8B-B14F-4D97-AF65-F5344CB8AC3E}">
        <p14:creationId xmlns:p14="http://schemas.microsoft.com/office/powerpoint/2010/main" val="4032427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ヒラギノ角ゴ Pro W3" pitchFamily="-84" charset="-128"/>
            </a:endParaRPr>
          </a:p>
        </p:txBody>
      </p:sp>
      <p:sp>
        <p:nvSpPr>
          <p:cNvPr id="1300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defRPr sz="2400">
                <a:solidFill>
                  <a:schemeClr val="tx1"/>
                </a:solidFill>
                <a:latin typeface="Arial" pitchFamily="34" charset="0"/>
                <a:ea typeface="ヒラギノ角ゴ Pro W3" pitchFamily="-84" charset="-128"/>
              </a:defRPr>
            </a:lvl1pPr>
            <a:lvl2pPr marL="729057" indent="-280406" defTabSz="914437" eaLnBrk="0" hangingPunct="0">
              <a:defRPr sz="2400">
                <a:solidFill>
                  <a:schemeClr val="tx1"/>
                </a:solidFill>
                <a:latin typeface="Arial" pitchFamily="34" charset="0"/>
                <a:ea typeface="ヒラギノ角ゴ Pro W3" pitchFamily="-84" charset="-128"/>
              </a:defRPr>
            </a:lvl2pPr>
            <a:lvl3pPr marL="1121626" indent="-224325" defTabSz="914437" eaLnBrk="0" hangingPunct="0">
              <a:defRPr sz="2400">
                <a:solidFill>
                  <a:schemeClr val="tx1"/>
                </a:solidFill>
                <a:latin typeface="Arial" pitchFamily="34" charset="0"/>
                <a:ea typeface="ヒラギノ角ゴ Pro W3" pitchFamily="-84" charset="-128"/>
              </a:defRPr>
            </a:lvl3pPr>
            <a:lvl4pPr marL="1570276" indent="-224325" defTabSz="914437" eaLnBrk="0" hangingPunct="0">
              <a:defRPr sz="2400">
                <a:solidFill>
                  <a:schemeClr val="tx1"/>
                </a:solidFill>
                <a:latin typeface="Arial" pitchFamily="34" charset="0"/>
                <a:ea typeface="ヒラギノ角ゴ Pro W3" pitchFamily="-84" charset="-128"/>
              </a:defRPr>
            </a:lvl4pPr>
            <a:lvl5pPr marL="2018927" indent="-224325" defTabSz="914437" eaLnBrk="0" hangingPunct="0">
              <a:defRPr sz="2400">
                <a:solidFill>
                  <a:schemeClr val="tx1"/>
                </a:solidFill>
                <a:latin typeface="Arial" pitchFamily="34" charset="0"/>
                <a:ea typeface="ヒラギノ角ゴ Pro W3" pitchFamily="-84" charset="-128"/>
              </a:defRPr>
            </a:lvl5pPr>
            <a:lvl6pPr marL="2467577" indent="-224325" defTabSz="914437"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16227" indent="-224325" defTabSz="914437"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364878" indent="-224325" defTabSz="914437"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13528" indent="-224325" defTabSz="914437"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fld id="{F2529058-1EED-4B2A-BE28-C6CA2A6C8FFF}" type="slidenum">
              <a:rPr lang="en-US" sz="1200"/>
              <a:pPr/>
              <a:t>4</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54250" y="1143001"/>
            <a:ext cx="2349500" cy="3085704"/>
          </a:xfrm>
          <a:prstGeom prst="rect">
            <a:avLst/>
          </a:prstGeom>
          <a:noFill/>
          <a:ln w="12700">
            <a:solidFill>
              <a:prstClr val="black"/>
            </a:solidFill>
          </a:ln>
        </p:spPr>
      </p:sp>
      <p:sp>
        <p:nvSpPr>
          <p:cNvPr id="3" name="Notes Placeholder 2"/>
          <p:cNvSpPr>
            <a:spLocks noGrp="1"/>
          </p:cNvSpPr>
          <p:nvPr>
            <p:ph type="body" idx="1"/>
          </p:nvPr>
        </p:nvSpPr>
        <p:spPr>
          <a:xfrm>
            <a:off x="685801" y="4400559"/>
            <a:ext cx="5486400" cy="3600449"/>
          </a:xfrm>
          <a:prstGeom prst="rect">
            <a:avLst/>
          </a:prstGeom>
        </p:spPr>
        <p:txBody>
          <a:bodyPr lIns="96616" tIns="48308" rIns="96616" bIns="48308"/>
          <a:lstStyle/>
          <a:p>
            <a:r>
              <a:rPr lang="en-CA" sz="1300" dirty="0">
                <a:solidFill>
                  <a:srgbClr val="000000"/>
                </a:solidFill>
                <a:latin typeface="Arial" panose="020B0604020202020204" pitchFamily="34" charset="0"/>
                <a:ea typeface="Times New Roman" panose="02020603050405020304" pitchFamily="18" charset="0"/>
              </a:rPr>
              <a:t>clean - clear - potable water and good sanitation are a corner stones of a good healthy environment for a village. Rotarian's Global grant project work and gifts of support to this area of focus will provide </a:t>
            </a:r>
            <a:r>
              <a:rPr lang="en-CA" sz="1300" dirty="0" err="1">
                <a:solidFill>
                  <a:srgbClr val="000000"/>
                </a:solidFill>
                <a:latin typeface="Arial" panose="020B0604020202020204" pitchFamily="34" charset="0"/>
                <a:ea typeface="Times New Roman" panose="02020603050405020304" pitchFamily="18" charset="0"/>
              </a:rPr>
              <a:t>equitalbe</a:t>
            </a:r>
            <a:r>
              <a:rPr lang="en-CA" sz="1300" dirty="0">
                <a:solidFill>
                  <a:srgbClr val="000000"/>
                </a:solidFill>
                <a:latin typeface="Arial" panose="020B0604020202020204" pitchFamily="34" charset="0"/>
                <a:ea typeface="Times New Roman" panose="02020603050405020304" pitchFamily="18" charset="0"/>
              </a:rPr>
              <a:t> community access to safe water and improved sanitation and hygiene and work to </a:t>
            </a:r>
            <a:r>
              <a:rPr lang="en-CA" sz="1300" dirty="0" err="1">
                <a:solidFill>
                  <a:srgbClr val="000000"/>
                </a:solidFill>
                <a:latin typeface="Arial" panose="020B0604020202020204" pitchFamily="34" charset="0"/>
                <a:ea typeface="Times New Roman" panose="02020603050405020304" pitchFamily="18" charset="0"/>
              </a:rPr>
              <a:t>stregthen</a:t>
            </a:r>
            <a:r>
              <a:rPr lang="en-CA" sz="1300" dirty="0">
                <a:solidFill>
                  <a:srgbClr val="000000"/>
                </a:solidFill>
                <a:latin typeface="Arial" panose="020B0604020202020204" pitchFamily="34" charset="0"/>
                <a:ea typeface="Times New Roman" panose="02020603050405020304" pitchFamily="18" charset="0"/>
              </a:rPr>
              <a:t> the ability of communities to develop, fund and </a:t>
            </a:r>
            <a:r>
              <a:rPr lang="en-CA" sz="1300" dirty="0" err="1">
                <a:solidFill>
                  <a:srgbClr val="000000"/>
                </a:solidFill>
                <a:latin typeface="Arial" panose="020B0604020202020204" pitchFamily="34" charset="0"/>
                <a:ea typeface="Times New Roman" panose="02020603050405020304" pitchFamily="18" charset="0"/>
              </a:rPr>
              <a:t>maintatin</a:t>
            </a:r>
            <a:r>
              <a:rPr lang="en-CA" sz="1300" dirty="0">
                <a:solidFill>
                  <a:srgbClr val="000000"/>
                </a:solidFill>
                <a:latin typeface="Arial" panose="020B0604020202020204" pitchFamily="34" charset="0"/>
                <a:ea typeface="Times New Roman" panose="02020603050405020304" pitchFamily="18" charset="0"/>
              </a:rPr>
              <a:t> sustainable water and sanitation systems.  </a:t>
            </a:r>
            <a:endParaRPr lang="en-CA" dirty="0"/>
          </a:p>
        </p:txBody>
      </p:sp>
    </p:spTree>
    <p:extLst>
      <p:ext uri="{BB962C8B-B14F-4D97-AF65-F5344CB8AC3E}">
        <p14:creationId xmlns:p14="http://schemas.microsoft.com/office/powerpoint/2010/main" val="2460942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ヒラギノ角ゴ Pro W3" pitchFamily="-84" charset="-128"/>
            </a:endParaRPr>
          </a:p>
        </p:txBody>
      </p:sp>
      <p:sp>
        <p:nvSpPr>
          <p:cNvPr id="128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defRPr sz="2400">
                <a:solidFill>
                  <a:schemeClr val="tx1"/>
                </a:solidFill>
                <a:latin typeface="Arial" pitchFamily="34" charset="0"/>
                <a:ea typeface="ヒラギノ角ゴ Pro W3" pitchFamily="-84" charset="-128"/>
              </a:defRPr>
            </a:lvl1pPr>
            <a:lvl2pPr marL="729057" indent="-280406" defTabSz="914437" eaLnBrk="0" hangingPunct="0">
              <a:defRPr sz="2400">
                <a:solidFill>
                  <a:schemeClr val="tx1"/>
                </a:solidFill>
                <a:latin typeface="Arial" pitchFamily="34" charset="0"/>
                <a:ea typeface="ヒラギノ角ゴ Pro W3" pitchFamily="-84" charset="-128"/>
              </a:defRPr>
            </a:lvl2pPr>
            <a:lvl3pPr marL="1121626" indent="-224325" defTabSz="914437" eaLnBrk="0" hangingPunct="0">
              <a:defRPr sz="2400">
                <a:solidFill>
                  <a:schemeClr val="tx1"/>
                </a:solidFill>
                <a:latin typeface="Arial" pitchFamily="34" charset="0"/>
                <a:ea typeface="ヒラギノ角ゴ Pro W3" pitchFamily="-84" charset="-128"/>
              </a:defRPr>
            </a:lvl3pPr>
            <a:lvl4pPr marL="1570276" indent="-224325" defTabSz="914437" eaLnBrk="0" hangingPunct="0">
              <a:defRPr sz="2400">
                <a:solidFill>
                  <a:schemeClr val="tx1"/>
                </a:solidFill>
                <a:latin typeface="Arial" pitchFamily="34" charset="0"/>
                <a:ea typeface="ヒラギノ角ゴ Pro W3" pitchFamily="-84" charset="-128"/>
              </a:defRPr>
            </a:lvl4pPr>
            <a:lvl5pPr marL="2018927" indent="-224325" defTabSz="914437" eaLnBrk="0" hangingPunct="0">
              <a:defRPr sz="2400">
                <a:solidFill>
                  <a:schemeClr val="tx1"/>
                </a:solidFill>
                <a:latin typeface="Arial" pitchFamily="34" charset="0"/>
                <a:ea typeface="ヒラギノ角ゴ Pro W3" pitchFamily="-84" charset="-128"/>
              </a:defRPr>
            </a:lvl5pPr>
            <a:lvl6pPr marL="2467577" indent="-224325" defTabSz="914437"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16227" indent="-224325" defTabSz="914437"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364878" indent="-224325" defTabSz="914437"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13528" indent="-224325" defTabSz="914437"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fld id="{AA4AECB7-504F-47EC-8EFF-01ADB6D99233}" type="slidenum">
              <a:rPr lang="en-US" sz="1200"/>
              <a:pPr/>
              <a:t>6</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6616" tIns="48308" rIns="96616" bIns="48308">
            <a:normAutofit fontScale="25000" lnSpcReduction="20000"/>
          </a:bodyPr>
          <a:lstStyle/>
          <a:p>
            <a:pPr>
              <a:lnSpc>
                <a:spcPct val="200000"/>
              </a:lnSpc>
            </a:pPr>
            <a:r>
              <a:rPr lang="en-CA" sz="1300" dirty="0">
                <a:solidFill>
                  <a:srgbClr val="000000"/>
                </a:solidFill>
                <a:latin typeface="Arial" panose="020B0604020202020204" pitchFamily="34" charset="0"/>
                <a:ea typeface="Times New Roman" panose="02020603050405020304" pitchFamily="18" charset="0"/>
                <a:cs typeface="Arial" panose="020B0604020202020204" pitchFamily="34" charset="0"/>
              </a:rPr>
              <a:t>Here is an example of an investment in our endowment fund. A generous gift of $25,000 in the past 20 years has the current market value of nearly $40,000 and has provided more than $33,000 to the humanitarian work of The Rotary Foundation. This is how you can leave a legacy to do good in the world</a:t>
            </a:r>
            <a:r>
              <a:rPr lang="en-CA" sz="13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You can find this illustation inside of the Endowment fund report-available for order or on line at www.rotary.org.</a:t>
            </a:r>
          </a:p>
          <a:p>
            <a:pPr>
              <a:lnSpc>
                <a:spcPct val="200000"/>
              </a:lnSpc>
            </a:pPr>
            <a:endParaRPr lang="en-CA" sz="130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4724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ヒラギノ角ゴ Pro W3" pitchFamily="-84" charset="-128"/>
            </a:endParaRPr>
          </a:p>
        </p:txBody>
      </p:sp>
      <p:sp>
        <p:nvSpPr>
          <p:cNvPr id="133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defRPr sz="2400">
                <a:solidFill>
                  <a:schemeClr val="tx1"/>
                </a:solidFill>
                <a:latin typeface="Arial" pitchFamily="34" charset="0"/>
                <a:ea typeface="ヒラギノ角ゴ Pro W3" pitchFamily="-84" charset="-128"/>
              </a:defRPr>
            </a:lvl1pPr>
            <a:lvl2pPr marL="729057" indent="-280406" defTabSz="914437" eaLnBrk="0" hangingPunct="0">
              <a:defRPr sz="2400">
                <a:solidFill>
                  <a:schemeClr val="tx1"/>
                </a:solidFill>
                <a:latin typeface="Arial" pitchFamily="34" charset="0"/>
                <a:ea typeface="ヒラギノ角ゴ Pro W3" pitchFamily="-84" charset="-128"/>
              </a:defRPr>
            </a:lvl2pPr>
            <a:lvl3pPr marL="1121626" indent="-224325" defTabSz="914437" eaLnBrk="0" hangingPunct="0">
              <a:defRPr sz="2400">
                <a:solidFill>
                  <a:schemeClr val="tx1"/>
                </a:solidFill>
                <a:latin typeface="Arial" pitchFamily="34" charset="0"/>
                <a:ea typeface="ヒラギノ角ゴ Pro W3" pitchFamily="-84" charset="-128"/>
              </a:defRPr>
            </a:lvl3pPr>
            <a:lvl4pPr marL="1570276" indent="-224325" defTabSz="914437" eaLnBrk="0" hangingPunct="0">
              <a:defRPr sz="2400">
                <a:solidFill>
                  <a:schemeClr val="tx1"/>
                </a:solidFill>
                <a:latin typeface="Arial" pitchFamily="34" charset="0"/>
                <a:ea typeface="ヒラギノ角ゴ Pro W3" pitchFamily="-84" charset="-128"/>
              </a:defRPr>
            </a:lvl4pPr>
            <a:lvl5pPr marL="2018927" indent="-224325" defTabSz="914437" eaLnBrk="0" hangingPunct="0">
              <a:defRPr sz="2400">
                <a:solidFill>
                  <a:schemeClr val="tx1"/>
                </a:solidFill>
                <a:latin typeface="Arial" pitchFamily="34" charset="0"/>
                <a:ea typeface="ヒラギノ角ゴ Pro W3" pitchFamily="-84" charset="-128"/>
              </a:defRPr>
            </a:lvl5pPr>
            <a:lvl6pPr marL="2467577" indent="-224325" defTabSz="914437"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16227" indent="-224325" defTabSz="914437"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364878" indent="-224325" defTabSz="914437"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13528" indent="-224325" defTabSz="914437"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fld id="{371733F9-7FCA-4B4F-A8BE-1FA79A63ED99}" type="slidenum">
              <a:rPr lang="en-US" sz="1200">
                <a:solidFill>
                  <a:srgbClr val="000000"/>
                </a:solidFill>
              </a:rPr>
              <a:pPr/>
              <a:t>8</a:t>
            </a:fld>
            <a:endParaRPr lang="en-US" sz="120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9BFFC21-4C09-4C12-8F11-89BF4DEC7E97}" type="datetimeFigureOut">
              <a:rPr lang="en-US" smtClean="0"/>
              <a:t>23-Jul-2016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0BA8B8-D2BF-4883-90A0-34E5A3F0B8CB}" type="slidenum">
              <a:rPr lang="en-US" smtClean="0"/>
              <a:t>‹#›</a:t>
            </a:fld>
            <a:endParaRPr lang="en-US"/>
          </a:p>
        </p:txBody>
      </p:sp>
    </p:spTree>
    <p:extLst>
      <p:ext uri="{BB962C8B-B14F-4D97-AF65-F5344CB8AC3E}">
        <p14:creationId xmlns:p14="http://schemas.microsoft.com/office/powerpoint/2010/main" val="2020343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BFFC21-4C09-4C12-8F11-89BF4DEC7E97}" type="datetimeFigureOut">
              <a:rPr lang="en-US" smtClean="0"/>
              <a:t>23-Jul-2016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0BA8B8-D2BF-4883-90A0-34E5A3F0B8CB}" type="slidenum">
              <a:rPr lang="en-US" smtClean="0"/>
              <a:t>‹#›</a:t>
            </a:fld>
            <a:endParaRPr lang="en-US"/>
          </a:p>
        </p:txBody>
      </p:sp>
    </p:spTree>
    <p:extLst>
      <p:ext uri="{BB962C8B-B14F-4D97-AF65-F5344CB8AC3E}">
        <p14:creationId xmlns:p14="http://schemas.microsoft.com/office/powerpoint/2010/main" val="2392604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BFFC21-4C09-4C12-8F11-89BF4DEC7E97}" type="datetimeFigureOut">
              <a:rPr lang="en-US" smtClean="0"/>
              <a:t>23-Jul-2016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0BA8B8-D2BF-4883-90A0-34E5A3F0B8CB}" type="slidenum">
              <a:rPr lang="en-US" smtClean="0"/>
              <a:t>‹#›</a:t>
            </a:fld>
            <a:endParaRPr lang="en-US"/>
          </a:p>
        </p:txBody>
      </p:sp>
    </p:spTree>
    <p:extLst>
      <p:ext uri="{BB962C8B-B14F-4D97-AF65-F5344CB8AC3E}">
        <p14:creationId xmlns:p14="http://schemas.microsoft.com/office/powerpoint/2010/main" val="855820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BFFC21-4C09-4C12-8F11-89BF4DEC7E97}" type="datetimeFigureOut">
              <a:rPr lang="en-US" smtClean="0"/>
              <a:t>23-Jul-2016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0BA8B8-D2BF-4883-90A0-34E5A3F0B8CB}" type="slidenum">
              <a:rPr lang="en-US" smtClean="0"/>
              <a:t>‹#›</a:t>
            </a:fld>
            <a:endParaRPr lang="en-US"/>
          </a:p>
        </p:txBody>
      </p:sp>
    </p:spTree>
    <p:extLst>
      <p:ext uri="{BB962C8B-B14F-4D97-AF65-F5344CB8AC3E}">
        <p14:creationId xmlns:p14="http://schemas.microsoft.com/office/powerpoint/2010/main" val="3366196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BFFC21-4C09-4C12-8F11-89BF4DEC7E97}" type="datetimeFigureOut">
              <a:rPr lang="en-US" smtClean="0"/>
              <a:t>23-Jul-2016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0BA8B8-D2BF-4883-90A0-34E5A3F0B8CB}" type="slidenum">
              <a:rPr lang="en-US" smtClean="0"/>
              <a:t>‹#›</a:t>
            </a:fld>
            <a:endParaRPr lang="en-US"/>
          </a:p>
        </p:txBody>
      </p:sp>
    </p:spTree>
    <p:extLst>
      <p:ext uri="{BB962C8B-B14F-4D97-AF65-F5344CB8AC3E}">
        <p14:creationId xmlns:p14="http://schemas.microsoft.com/office/powerpoint/2010/main" val="4261224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9BFFC21-4C09-4C12-8F11-89BF4DEC7E97}" type="datetimeFigureOut">
              <a:rPr lang="en-US" smtClean="0"/>
              <a:t>23-Jul-2016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0BA8B8-D2BF-4883-90A0-34E5A3F0B8CB}" type="slidenum">
              <a:rPr lang="en-US" smtClean="0"/>
              <a:t>‹#›</a:t>
            </a:fld>
            <a:endParaRPr lang="en-US"/>
          </a:p>
        </p:txBody>
      </p:sp>
    </p:spTree>
    <p:extLst>
      <p:ext uri="{BB962C8B-B14F-4D97-AF65-F5344CB8AC3E}">
        <p14:creationId xmlns:p14="http://schemas.microsoft.com/office/powerpoint/2010/main" val="2719857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9BFFC21-4C09-4C12-8F11-89BF4DEC7E97}" type="datetimeFigureOut">
              <a:rPr lang="en-US" smtClean="0"/>
              <a:t>23-Jul-2016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0BA8B8-D2BF-4883-90A0-34E5A3F0B8CB}" type="slidenum">
              <a:rPr lang="en-US" smtClean="0"/>
              <a:t>‹#›</a:t>
            </a:fld>
            <a:endParaRPr lang="en-US"/>
          </a:p>
        </p:txBody>
      </p:sp>
    </p:spTree>
    <p:extLst>
      <p:ext uri="{BB962C8B-B14F-4D97-AF65-F5344CB8AC3E}">
        <p14:creationId xmlns:p14="http://schemas.microsoft.com/office/powerpoint/2010/main" val="788371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BFFC21-4C09-4C12-8F11-89BF4DEC7E97}" type="datetimeFigureOut">
              <a:rPr lang="en-US" smtClean="0"/>
              <a:t>23-Jul-2016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0BA8B8-D2BF-4883-90A0-34E5A3F0B8CB}" type="slidenum">
              <a:rPr lang="en-US" smtClean="0"/>
              <a:t>‹#›</a:t>
            </a:fld>
            <a:endParaRPr lang="en-US"/>
          </a:p>
        </p:txBody>
      </p:sp>
    </p:spTree>
    <p:extLst>
      <p:ext uri="{BB962C8B-B14F-4D97-AF65-F5344CB8AC3E}">
        <p14:creationId xmlns:p14="http://schemas.microsoft.com/office/powerpoint/2010/main" val="1661920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BFFC21-4C09-4C12-8F11-89BF4DEC7E97}" type="datetimeFigureOut">
              <a:rPr lang="en-US" smtClean="0"/>
              <a:t>23-Jul-2016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0BA8B8-D2BF-4883-90A0-34E5A3F0B8CB}" type="slidenum">
              <a:rPr lang="en-US" smtClean="0"/>
              <a:t>‹#›</a:t>
            </a:fld>
            <a:endParaRPr lang="en-US"/>
          </a:p>
        </p:txBody>
      </p:sp>
    </p:spTree>
    <p:extLst>
      <p:ext uri="{BB962C8B-B14F-4D97-AF65-F5344CB8AC3E}">
        <p14:creationId xmlns:p14="http://schemas.microsoft.com/office/powerpoint/2010/main" val="1503344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BFFC21-4C09-4C12-8F11-89BF4DEC7E97}" type="datetimeFigureOut">
              <a:rPr lang="en-US" smtClean="0"/>
              <a:t>23-Jul-2016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0BA8B8-D2BF-4883-90A0-34E5A3F0B8CB}" type="slidenum">
              <a:rPr lang="en-US" smtClean="0"/>
              <a:t>‹#›</a:t>
            </a:fld>
            <a:endParaRPr lang="en-US"/>
          </a:p>
        </p:txBody>
      </p:sp>
    </p:spTree>
    <p:extLst>
      <p:ext uri="{BB962C8B-B14F-4D97-AF65-F5344CB8AC3E}">
        <p14:creationId xmlns:p14="http://schemas.microsoft.com/office/powerpoint/2010/main" val="2422999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BFFC21-4C09-4C12-8F11-89BF4DEC7E97}" type="datetimeFigureOut">
              <a:rPr lang="en-US" smtClean="0"/>
              <a:t>23-Jul-2016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0BA8B8-D2BF-4883-90A0-34E5A3F0B8CB}" type="slidenum">
              <a:rPr lang="en-US" smtClean="0"/>
              <a:t>‹#›</a:t>
            </a:fld>
            <a:endParaRPr lang="en-US"/>
          </a:p>
        </p:txBody>
      </p:sp>
    </p:spTree>
    <p:extLst>
      <p:ext uri="{BB962C8B-B14F-4D97-AF65-F5344CB8AC3E}">
        <p14:creationId xmlns:p14="http://schemas.microsoft.com/office/powerpoint/2010/main" val="3106300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BFFC21-4C09-4C12-8F11-89BF4DEC7E97}" type="datetimeFigureOut">
              <a:rPr lang="en-US" smtClean="0"/>
              <a:t>23-Jul-2016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0BA8B8-D2BF-4883-90A0-34E5A3F0B8CB}" type="slidenum">
              <a:rPr lang="en-US" smtClean="0"/>
              <a:t>‹#›</a:t>
            </a:fld>
            <a:endParaRPr lang="en-US"/>
          </a:p>
        </p:txBody>
      </p:sp>
    </p:spTree>
    <p:extLst>
      <p:ext uri="{BB962C8B-B14F-4D97-AF65-F5344CB8AC3E}">
        <p14:creationId xmlns:p14="http://schemas.microsoft.com/office/powerpoint/2010/main" val="23884410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6.jp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Temporary\Travel\Presentations\pictures\boysinline.jpg"/>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10351" r="10351"/>
          <a:stretch/>
        </p:blipFill>
        <p:spPr bwMode="auto">
          <a:xfrm>
            <a:off x="-1097280" y="0"/>
            <a:ext cx="1028700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wh-rev.eps"/>
          <p:cNvPicPr>
            <a:picLocks noChangeAspect="1"/>
          </p:cNvPicPr>
          <p:nvPr/>
        </p:nvPicPr>
        <p:blipFill>
          <a:blip r:embed="rId3">
            <a:alphaModFix/>
            <a:extLst>
              <a:ext uri="{28A0092B-C50C-407E-A947-70E740481C1C}">
                <a14:useLocalDpi xmlns:a14="http://schemas.microsoft.com/office/drawing/2010/main"/>
              </a:ext>
            </a:extLst>
          </a:blip>
          <a:stretch>
            <a:fillRect/>
          </a:stretch>
        </p:blipFill>
        <p:spPr>
          <a:xfrm>
            <a:off x="384888" y="381000"/>
            <a:ext cx="2430624" cy="2430624"/>
          </a:xfrm>
          <a:prstGeom prst="rect">
            <a:avLst/>
          </a:prstGeom>
        </p:spPr>
      </p:pic>
      <p:sp>
        <p:nvSpPr>
          <p:cNvPr id="8" name="Rectangle 7"/>
          <p:cNvSpPr/>
          <p:nvPr/>
        </p:nvSpPr>
        <p:spPr>
          <a:xfrm>
            <a:off x="0" y="4648200"/>
            <a:ext cx="9189722" cy="1981200"/>
          </a:xfrm>
          <a:prstGeom prst="rect">
            <a:avLst/>
          </a:prstGeom>
          <a:solidFill>
            <a:schemeClr val="bg1">
              <a:lumMod val="95000"/>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rgbClr val="002060"/>
                </a:solidFill>
                <a:latin typeface="Arial Narrow" pitchFamily="34" charset="0"/>
              </a:rPr>
              <a:t>Your Rotary </a:t>
            </a:r>
            <a:r>
              <a:rPr lang="en-US" sz="4800" b="1" dirty="0" smtClean="0">
                <a:solidFill>
                  <a:srgbClr val="002060"/>
                </a:solidFill>
                <a:latin typeface="Arial Narrow" pitchFamily="34" charset="0"/>
              </a:rPr>
              <a:t>Foundation</a:t>
            </a:r>
          </a:p>
          <a:p>
            <a:pPr algn="ctr"/>
            <a:r>
              <a:rPr lang="en-US" sz="4800" b="1" dirty="0" smtClean="0">
                <a:solidFill>
                  <a:srgbClr val="002060"/>
                </a:solidFill>
                <a:latin typeface="Arial Narrow" pitchFamily="34" charset="0"/>
              </a:rPr>
              <a:t>Endowment Update</a:t>
            </a:r>
            <a:endParaRPr lang="en-US" sz="4800" b="1" dirty="0" smtClean="0">
              <a:solidFill>
                <a:srgbClr val="002060"/>
              </a:solidFill>
              <a:latin typeface="Arial Narrow" pitchFamily="34" charset="0"/>
            </a:endParaRPr>
          </a:p>
        </p:txBody>
      </p:sp>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48600" y="6094914"/>
            <a:ext cx="1082949" cy="407124"/>
          </a:xfrm>
          <a:prstGeom prst="rect">
            <a:avLst/>
          </a:prstGeom>
        </p:spPr>
      </p:pic>
    </p:spTree>
    <p:extLst>
      <p:ext uri="{BB962C8B-B14F-4D97-AF65-F5344CB8AC3E}">
        <p14:creationId xmlns:p14="http://schemas.microsoft.com/office/powerpoint/2010/main" val="10673719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p:cNvPicPr>
            <a:picLocks noGrp="1" noChangeAspect="1"/>
          </p:cNvPicPr>
          <p:nvPr>
            <p:ph sz="half" idx="4294967295"/>
          </p:nvPr>
        </p:nvPicPr>
        <p:blipFill>
          <a:blip r:embed="rId2" cstate="email">
            <a:extLst>
              <a:ext uri="{28A0092B-C50C-407E-A947-70E740481C1C}">
                <a14:useLocalDpi xmlns:a14="http://schemas.microsoft.com/office/drawing/2010/main" val="0"/>
              </a:ext>
            </a:extLst>
          </a:blip>
          <a:srcRect l="-6686" t="-4643" r="6686" b="22302"/>
          <a:stretch>
            <a:fillRect/>
          </a:stretch>
        </p:blipFill>
        <p:spPr>
          <a:xfrm>
            <a:off x="3283570" y="-457200"/>
            <a:ext cx="5860430" cy="7315200"/>
          </a:xfrm>
          <a:prstGeom prst="rect">
            <a:avLst/>
          </a:prstGeom>
        </p:spPr>
      </p:pic>
      <p:sp>
        <p:nvSpPr>
          <p:cNvPr id="5" name="Rectangle 4"/>
          <p:cNvSpPr/>
          <p:nvPr/>
        </p:nvSpPr>
        <p:spPr>
          <a:xfrm>
            <a:off x="12700" y="-25400"/>
            <a:ext cx="3733800" cy="6858000"/>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3"/>
          <p:cNvSpPr>
            <a:spLocks noChangeArrowheads="1"/>
          </p:cNvSpPr>
          <p:nvPr/>
        </p:nvSpPr>
        <p:spPr bwMode="auto">
          <a:xfrm>
            <a:off x="-1404408" y="1600200"/>
            <a:ext cx="6542616"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buClr>
                <a:schemeClr val="hlink"/>
              </a:buClr>
              <a:buSzPct val="90000"/>
              <a:buFont typeface="Wingdings" pitchFamily="2" charset="2"/>
              <a:buNone/>
            </a:pPr>
            <a:r>
              <a:rPr lang="en-US" sz="4800" dirty="0" smtClean="0">
                <a:latin typeface="Georgia" pitchFamily="18" charset="0"/>
              </a:rPr>
              <a:t>Questions?</a:t>
            </a:r>
            <a:endParaRPr lang="en-US" sz="4800" dirty="0">
              <a:latin typeface="Georgia" pitchFamily="18" charset="0"/>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59525" y="6189447"/>
            <a:ext cx="1082949" cy="407124"/>
          </a:xfrm>
          <a:prstGeom prst="rect">
            <a:avLst/>
          </a:prstGeom>
        </p:spPr>
      </p:pic>
    </p:spTree>
    <p:extLst>
      <p:ext uri="{BB962C8B-B14F-4D97-AF65-F5344CB8AC3E}">
        <p14:creationId xmlns:p14="http://schemas.microsoft.com/office/powerpoint/2010/main" val="19161127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a:xfrm>
            <a:off x="381000" y="685800"/>
            <a:ext cx="8763000" cy="304800"/>
          </a:xfrm>
        </p:spPr>
        <p:txBody>
          <a:bodyPr>
            <a:normAutofit fontScale="90000"/>
          </a:bodyPr>
          <a:lstStyle/>
          <a:p>
            <a:pPr eaLnBrk="1" hangingPunct="1"/>
            <a:r>
              <a:rPr lang="en-US" altLang="en-US" smtClean="0">
                <a:latin typeface="Arial Narrow" pitchFamily="34" charset="0"/>
              </a:rPr>
              <a:t>Endowment Fund Growth</a:t>
            </a:r>
            <a:br>
              <a:rPr lang="en-US" altLang="en-US" smtClean="0">
                <a:latin typeface="Arial Narrow" pitchFamily="34" charset="0"/>
              </a:rPr>
            </a:br>
            <a:endParaRPr lang="en-US" altLang="en-US" smtClean="0">
              <a:latin typeface="Arial Narrow" pitchFamily="34" charset="0"/>
            </a:endParaRPr>
          </a:p>
        </p:txBody>
      </p:sp>
      <p:pic>
        <p:nvPicPr>
          <p:cNvPr id="6" name="Picture 5"/>
          <p:cNvPicPr>
            <a:picLocks noChangeAspect="1"/>
          </p:cNvPicPr>
          <p:nvPr/>
        </p:nvPicPr>
        <p:blipFill>
          <a:blip r:embed="rId3"/>
          <a:stretch>
            <a:fillRect/>
          </a:stretch>
        </p:blipFill>
        <p:spPr>
          <a:xfrm>
            <a:off x="152400" y="1295399"/>
            <a:ext cx="8973078" cy="4457453"/>
          </a:xfrm>
          <a:prstGeom prst="rect">
            <a:avLst/>
          </a:prstGeom>
        </p:spPr>
      </p:pic>
    </p:spTree>
    <p:extLst>
      <p:ext uri="{BB962C8B-B14F-4D97-AF65-F5344CB8AC3E}">
        <p14:creationId xmlns:p14="http://schemas.microsoft.com/office/powerpoint/2010/main" val="2087709699"/>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25718" b="3330"/>
          <a:stretch/>
        </p:blipFill>
        <p:spPr>
          <a:xfrm>
            <a:off x="-1543050" y="750863"/>
            <a:ext cx="11115490" cy="525780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68334" t="22223" r="6666" b="39999"/>
          <a:stretch/>
        </p:blipFill>
        <p:spPr>
          <a:xfrm>
            <a:off x="7772400" y="4000500"/>
            <a:ext cx="1109382" cy="1257300"/>
          </a:xfrm>
          <a:prstGeom prst="rect">
            <a:avLst/>
          </a:prstGeom>
        </p:spPr>
      </p:pic>
    </p:spTree>
    <p:extLst>
      <p:ext uri="{BB962C8B-B14F-4D97-AF65-F5344CB8AC3E}">
        <p14:creationId xmlns:p14="http://schemas.microsoft.com/office/powerpoint/2010/main" val="14242288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3"/>
          <p:cNvSpPr>
            <a:spLocks noGrp="1"/>
          </p:cNvSpPr>
          <p:nvPr>
            <p:ph type="title"/>
          </p:nvPr>
        </p:nvSpPr>
        <p:spPr bwMode="auto">
          <a:xfrm>
            <a:off x="304800" y="457200"/>
            <a:ext cx="6096000" cy="487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normAutofit fontScale="90000"/>
          </a:bodyPr>
          <a:lstStyle/>
          <a:p>
            <a:pPr eaLnBrk="1" hangingPunct="1"/>
            <a:r>
              <a:rPr lang="en-US" smtClean="0">
                <a:latin typeface="Arial Narrow" pitchFamily="34" charset="0"/>
              </a:rPr>
              <a:t>Endowed Peace Fellows</a:t>
            </a:r>
          </a:p>
        </p:txBody>
      </p:sp>
      <p:sp>
        <p:nvSpPr>
          <p:cNvPr id="69635" name="Content Placeholder 2"/>
          <p:cNvSpPr>
            <a:spLocks noGrp="1"/>
          </p:cNvSpPr>
          <p:nvPr>
            <p:ph idx="1"/>
          </p:nvPr>
        </p:nvSpPr>
        <p:spPr bwMode="auto">
          <a:xfrm>
            <a:off x="457200" y="1219200"/>
            <a:ext cx="8153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indent="0" eaLnBrk="1" hangingPunct="1">
              <a:buFont typeface="Arial" pitchFamily="34" charset="0"/>
              <a:buNone/>
            </a:pPr>
            <a:r>
              <a:rPr lang="en-US" sz="1600" smtClean="0">
                <a:latin typeface="Georgia" pitchFamily="18" charset="0"/>
              </a:rPr>
              <a:t>Creating a Rotary Legacy by Endowing Rotary Peace Centers</a:t>
            </a:r>
          </a:p>
        </p:txBody>
      </p:sp>
      <p:sp>
        <p:nvSpPr>
          <p:cNvPr id="8196" name="Content Placeholder 2"/>
          <p:cNvSpPr txBox="1">
            <a:spLocks/>
          </p:cNvSpPr>
          <p:nvPr/>
        </p:nvSpPr>
        <p:spPr bwMode="auto">
          <a:xfrm>
            <a:off x="457200" y="1676400"/>
            <a:ext cx="8001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ヒラギノ角ゴ Pro W3" pitchFamily="-84" charset="-128"/>
              </a:defRPr>
            </a:lvl1pPr>
            <a:lvl2pPr marL="338138" indent="-2222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marL="115888" lvl="1" indent="0">
              <a:spcBef>
                <a:spcPct val="20000"/>
              </a:spcBef>
              <a:buClr>
                <a:schemeClr val="accent1"/>
              </a:buClr>
              <a:buSzPct val="120000"/>
              <a:defRPr/>
            </a:pPr>
            <a:r>
              <a:rPr lang="en-US" sz="1400" dirty="0" smtClean="0">
                <a:solidFill>
                  <a:schemeClr val="tx2"/>
                </a:solidFill>
                <a:latin typeface="+mn-lt"/>
              </a:rPr>
              <a:t>In addition to creating a basic Named Fund to support Peace Centers (starting at $25,000) the following options are unique to donors who choose to support Rotary Peace Centers with a gift to the Endowment Fund.  Gifts can be made in cash or via bequest.</a:t>
            </a:r>
          </a:p>
          <a:p>
            <a:pPr marL="115888" lvl="1" indent="0">
              <a:spcBef>
                <a:spcPct val="20000"/>
              </a:spcBef>
              <a:buClr>
                <a:schemeClr val="accent1"/>
              </a:buClr>
              <a:buSzPct val="120000"/>
              <a:defRPr/>
            </a:pPr>
            <a:endParaRPr lang="en-US" sz="1400" dirty="0">
              <a:solidFill>
                <a:schemeClr val="tx2"/>
              </a:solidFill>
              <a:latin typeface="+mn-lt"/>
            </a:endParaRPr>
          </a:p>
          <a:p>
            <a:pPr marL="115888" lvl="1" indent="0">
              <a:spcBef>
                <a:spcPct val="20000"/>
              </a:spcBef>
              <a:buClr>
                <a:schemeClr val="accent1"/>
              </a:buClr>
              <a:buSzPct val="120000"/>
              <a:defRPr/>
            </a:pPr>
            <a:r>
              <a:rPr lang="en-US" sz="1400" dirty="0" smtClean="0">
                <a:solidFill>
                  <a:schemeClr val="tx2"/>
                </a:solidFill>
                <a:latin typeface="+mn-lt"/>
              </a:rPr>
              <a:t>$100,000  - Endows an annual seminar at a Rotary Peace Center</a:t>
            </a:r>
            <a:br>
              <a:rPr lang="en-US" sz="1400" dirty="0" smtClean="0">
                <a:solidFill>
                  <a:schemeClr val="tx2"/>
                </a:solidFill>
                <a:latin typeface="+mn-lt"/>
              </a:rPr>
            </a:br>
            <a:r>
              <a:rPr lang="en-US" sz="1400" dirty="0" smtClean="0">
                <a:solidFill>
                  <a:schemeClr val="tx2"/>
                </a:solidFill>
                <a:latin typeface="+mn-lt"/>
              </a:rPr>
              <a:t>$250,000 – Endows one certificate program  Peace fellow every year</a:t>
            </a:r>
          </a:p>
          <a:p>
            <a:pPr marL="115888" lvl="1" indent="0">
              <a:spcBef>
                <a:spcPct val="20000"/>
              </a:spcBef>
              <a:buClr>
                <a:schemeClr val="accent1"/>
              </a:buClr>
              <a:buSzPct val="120000"/>
              <a:defRPr/>
            </a:pPr>
            <a:r>
              <a:rPr lang="en-US" sz="1400" dirty="0" smtClean="0">
                <a:solidFill>
                  <a:schemeClr val="tx2"/>
                </a:solidFill>
                <a:latin typeface="+mn-lt"/>
              </a:rPr>
              <a:t>$500,000 -  Endows one two-year Peace Fellow every three years</a:t>
            </a:r>
            <a:br>
              <a:rPr lang="en-US" sz="1400" dirty="0" smtClean="0">
                <a:solidFill>
                  <a:schemeClr val="tx2"/>
                </a:solidFill>
                <a:latin typeface="+mn-lt"/>
              </a:rPr>
            </a:br>
            <a:r>
              <a:rPr lang="en-US" sz="1400" dirty="0" smtClean="0">
                <a:solidFill>
                  <a:schemeClr val="tx2"/>
                </a:solidFill>
                <a:latin typeface="+mn-lt"/>
              </a:rPr>
              <a:t>$750,000 – Endows one two-year Rotary Peace Fellow every two years</a:t>
            </a:r>
            <a:br>
              <a:rPr lang="en-US" sz="1400" dirty="0" smtClean="0">
                <a:solidFill>
                  <a:schemeClr val="tx2"/>
                </a:solidFill>
                <a:latin typeface="+mn-lt"/>
              </a:rPr>
            </a:br>
            <a:r>
              <a:rPr lang="en-US" sz="1400" dirty="0" smtClean="0">
                <a:solidFill>
                  <a:schemeClr val="tx2"/>
                </a:solidFill>
                <a:latin typeface="+mn-lt"/>
              </a:rPr>
              <a:t>$1 Million – Endows one visiting lecturer each year</a:t>
            </a:r>
            <a:br>
              <a:rPr lang="en-US" sz="1400" dirty="0" smtClean="0">
                <a:solidFill>
                  <a:schemeClr val="tx2"/>
                </a:solidFill>
                <a:latin typeface="+mn-lt"/>
              </a:rPr>
            </a:br>
            <a:r>
              <a:rPr lang="en-US" sz="1400" dirty="0" smtClean="0">
                <a:solidFill>
                  <a:schemeClr val="tx2"/>
                </a:solidFill>
                <a:latin typeface="+mn-lt"/>
              </a:rPr>
              <a:t>$1.5 Million – Endows one Rotary Peace Fellow at a two-year Rotary Peace center every year</a:t>
            </a:r>
          </a:p>
          <a:p>
            <a:pPr marL="115888" lvl="1" indent="0">
              <a:spcBef>
                <a:spcPct val="20000"/>
              </a:spcBef>
              <a:buClr>
                <a:schemeClr val="accent1"/>
              </a:buClr>
              <a:buSzPct val="120000"/>
              <a:defRPr/>
            </a:pPr>
            <a:endParaRPr lang="en-US" sz="1400" dirty="0">
              <a:solidFill>
                <a:schemeClr val="tx2"/>
              </a:solidFill>
              <a:latin typeface="+mn-lt"/>
            </a:endParaRPr>
          </a:p>
          <a:p>
            <a:pPr marL="115888" lvl="1" indent="0">
              <a:spcBef>
                <a:spcPct val="20000"/>
              </a:spcBef>
              <a:buClr>
                <a:schemeClr val="accent1"/>
              </a:buClr>
              <a:buSzPct val="120000"/>
              <a:defRPr/>
            </a:pPr>
            <a:r>
              <a:rPr lang="en-US" sz="1400" dirty="0" smtClean="0">
                <a:solidFill>
                  <a:schemeClr val="tx2"/>
                </a:solidFill>
                <a:latin typeface="+mn-lt"/>
              </a:rPr>
              <a:t/>
            </a:r>
            <a:br>
              <a:rPr lang="en-US" sz="1400" dirty="0" smtClean="0">
                <a:solidFill>
                  <a:schemeClr val="tx2"/>
                </a:solidFill>
                <a:latin typeface="+mn-lt"/>
              </a:rPr>
            </a:br>
            <a:endParaRPr lang="en-US" sz="1400" dirty="0" smtClean="0">
              <a:solidFill>
                <a:schemeClr val="tx2"/>
              </a:solidFill>
              <a:latin typeface="+mn-lt"/>
            </a:endParaRPr>
          </a:p>
          <a:p>
            <a:pPr marL="115888" lvl="1" indent="0">
              <a:spcBef>
                <a:spcPct val="20000"/>
              </a:spcBef>
              <a:buClr>
                <a:schemeClr val="accent1"/>
              </a:buClr>
              <a:buSzPct val="120000"/>
              <a:defRPr/>
            </a:pPr>
            <a:endParaRPr lang="en-US" sz="1400" dirty="0">
              <a:solidFill>
                <a:schemeClr val="tx2"/>
              </a:solidFill>
              <a:latin typeface="+mn-lt"/>
            </a:endParaRPr>
          </a:p>
          <a:p>
            <a:pPr marL="115888" lvl="1" indent="0">
              <a:spcBef>
                <a:spcPct val="20000"/>
              </a:spcBef>
              <a:buClr>
                <a:schemeClr val="accent1"/>
              </a:buClr>
              <a:buSzPct val="120000"/>
              <a:defRPr/>
            </a:pPr>
            <a:endParaRPr lang="en-US" sz="1400" dirty="0">
              <a:solidFill>
                <a:schemeClr val="tx2"/>
              </a:solidFill>
              <a:latin typeface="+mn-lt"/>
            </a:endParaRPr>
          </a:p>
        </p:txBody>
      </p:sp>
    </p:spTree>
    <p:extLst>
      <p:ext uri="{BB962C8B-B14F-4D97-AF65-F5344CB8AC3E}">
        <p14:creationId xmlns:p14="http://schemas.microsoft.com/office/powerpoint/2010/main" val="3219929824"/>
      </p:ext>
    </p:extLst>
  </p:cSld>
  <p:clrMapOvr>
    <a:masterClrMapping/>
  </p:clrMapOvr>
  <p:transition spd="med" advClick="0">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Rumbek Day 2 014.JPG"/>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Lst>
          </a:blip>
          <a:srcRect t="9383" b="19669"/>
          <a:stretch/>
        </p:blipFill>
        <p:spPr bwMode="auto">
          <a:xfrm>
            <a:off x="-1524000" y="0"/>
            <a:ext cx="13797822" cy="6248400"/>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38333" t="20000" r="36667" b="42223"/>
          <a:stretch/>
        </p:blipFill>
        <p:spPr>
          <a:xfrm>
            <a:off x="228600" y="4648200"/>
            <a:ext cx="1143000" cy="1295400"/>
          </a:xfrm>
          <a:prstGeom prst="rect">
            <a:avLst/>
          </a:prstGeom>
          <a:ln>
            <a:solidFill>
              <a:schemeClr val="accent1">
                <a:lumMod val="50000"/>
              </a:schemeClr>
            </a:solidFill>
          </a:ln>
        </p:spPr>
      </p:pic>
    </p:spTree>
    <p:extLst>
      <p:ext uri="{BB962C8B-B14F-4D97-AF65-F5344CB8AC3E}">
        <p14:creationId xmlns:p14="http://schemas.microsoft.com/office/powerpoint/2010/main" val="16607009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3"/>
          <p:cNvSpPr>
            <a:spLocks noGrp="1"/>
          </p:cNvSpPr>
          <p:nvPr>
            <p:ph type="title"/>
          </p:nvPr>
        </p:nvSpPr>
        <p:spPr bwMode="auto">
          <a:xfrm>
            <a:off x="457200" y="457200"/>
            <a:ext cx="6096000" cy="487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normAutofit fontScale="90000"/>
          </a:bodyPr>
          <a:lstStyle/>
          <a:p>
            <a:pPr eaLnBrk="1" hangingPunct="1"/>
            <a:r>
              <a:rPr lang="en-US" smtClean="0">
                <a:latin typeface="Arial Narrow" pitchFamily="34" charset="0"/>
              </a:rPr>
              <a:t>Named Funds</a:t>
            </a:r>
          </a:p>
        </p:txBody>
      </p:sp>
      <p:sp>
        <p:nvSpPr>
          <p:cNvPr id="67587" name="Content Placeholder 2"/>
          <p:cNvSpPr>
            <a:spLocks noGrp="1"/>
          </p:cNvSpPr>
          <p:nvPr>
            <p:ph idx="1"/>
          </p:nvPr>
        </p:nvSpPr>
        <p:spPr bwMode="auto">
          <a:xfrm>
            <a:off x="457200" y="1219200"/>
            <a:ext cx="8153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indent="0" eaLnBrk="1" hangingPunct="1">
              <a:buFont typeface="Arial" pitchFamily="34" charset="0"/>
              <a:buNone/>
            </a:pPr>
            <a:r>
              <a:rPr lang="en-US" sz="1600" dirty="0" smtClean="0">
                <a:latin typeface="Georgia" pitchFamily="18" charset="0"/>
              </a:rPr>
              <a:t>Creating a Rotary Legacy by Supporting the Endowment Fund</a:t>
            </a:r>
          </a:p>
        </p:txBody>
      </p:sp>
      <p:sp>
        <p:nvSpPr>
          <p:cNvPr id="8196" name="Content Placeholder 2"/>
          <p:cNvSpPr txBox="1">
            <a:spLocks/>
          </p:cNvSpPr>
          <p:nvPr/>
        </p:nvSpPr>
        <p:spPr bwMode="auto">
          <a:xfrm>
            <a:off x="457200" y="1676400"/>
            <a:ext cx="8001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ヒラギノ角ゴ Pro W3" pitchFamily="-84" charset="-128"/>
              </a:defRPr>
            </a:lvl1pPr>
            <a:lvl2pPr marL="338138" indent="-2222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marL="115888" lvl="1" indent="0">
              <a:spcBef>
                <a:spcPct val="20000"/>
              </a:spcBef>
              <a:buClr>
                <a:schemeClr val="accent1"/>
              </a:buClr>
              <a:buSzPct val="120000"/>
              <a:defRPr/>
            </a:pPr>
            <a:r>
              <a:rPr lang="en-US" sz="1400" dirty="0" smtClean="0">
                <a:solidFill>
                  <a:schemeClr val="tx2"/>
                </a:solidFill>
                <a:latin typeface="+mn-lt"/>
              </a:rPr>
              <a:t>When a donor gives $25,000 or more to the Endowment Fund and designates the earnings from that gift to be directed to either A. World Fund (Trustees Discretion), B. SHARE (half World Fund and half District Designated Funds) or C. Rotary Peace Centers, then the donor may create a named fund. </a:t>
            </a:r>
          </a:p>
          <a:p>
            <a:pPr marL="115888" lvl="1" indent="0">
              <a:spcBef>
                <a:spcPct val="20000"/>
              </a:spcBef>
              <a:buClr>
                <a:schemeClr val="accent1"/>
              </a:buClr>
              <a:buSzPct val="120000"/>
              <a:defRPr/>
            </a:pPr>
            <a:endParaRPr lang="en-US" sz="1400" dirty="0">
              <a:solidFill>
                <a:schemeClr val="tx2"/>
              </a:solidFill>
              <a:latin typeface="+mn-lt"/>
            </a:endParaRPr>
          </a:p>
          <a:p>
            <a:pPr marL="115888" lvl="1" indent="0">
              <a:spcBef>
                <a:spcPct val="20000"/>
              </a:spcBef>
              <a:buClr>
                <a:schemeClr val="accent1"/>
              </a:buClr>
              <a:buSzPct val="120000"/>
              <a:defRPr/>
            </a:pPr>
            <a:r>
              <a:rPr lang="en-US" sz="1400" dirty="0" smtClean="0">
                <a:solidFill>
                  <a:schemeClr val="tx2"/>
                </a:solidFill>
                <a:latin typeface="+mn-lt"/>
              </a:rPr>
              <a:t>The gift can be made in life (cash) or through a bequest</a:t>
            </a:r>
          </a:p>
          <a:p>
            <a:pPr marL="115888" lvl="1" indent="0">
              <a:spcBef>
                <a:spcPct val="20000"/>
              </a:spcBef>
              <a:buClr>
                <a:schemeClr val="accent1"/>
              </a:buClr>
              <a:buSzPct val="120000"/>
              <a:defRPr/>
            </a:pPr>
            <a:r>
              <a:rPr lang="en-US" sz="1400" dirty="0" smtClean="0">
                <a:solidFill>
                  <a:schemeClr val="tx2"/>
                </a:solidFill>
                <a:latin typeface="+mn-lt"/>
              </a:rPr>
              <a:t/>
            </a:r>
            <a:br>
              <a:rPr lang="en-US" sz="1400" dirty="0" smtClean="0">
                <a:solidFill>
                  <a:schemeClr val="tx2"/>
                </a:solidFill>
                <a:latin typeface="+mn-lt"/>
              </a:rPr>
            </a:br>
            <a:endParaRPr lang="en-US" sz="1400" dirty="0" smtClean="0">
              <a:solidFill>
                <a:schemeClr val="tx2"/>
              </a:solidFill>
              <a:latin typeface="+mn-lt"/>
            </a:endParaRPr>
          </a:p>
          <a:p>
            <a:pPr marL="115888" lvl="1" indent="0">
              <a:spcBef>
                <a:spcPct val="20000"/>
              </a:spcBef>
              <a:buClr>
                <a:schemeClr val="accent1"/>
              </a:buClr>
              <a:buSzPct val="120000"/>
              <a:defRPr/>
            </a:pPr>
            <a:r>
              <a:rPr lang="en-US" sz="1400" dirty="0" smtClean="0">
                <a:solidFill>
                  <a:schemeClr val="tx2"/>
                </a:solidFill>
                <a:latin typeface="+mn-lt"/>
              </a:rPr>
              <a:t>The funds are comingled for investment purposes in the Endowment Fund and the fund’s growth and spending is reported each year in a custom report  to the donor (and when the gift is supporting SHARE, to the donor’s district).</a:t>
            </a:r>
          </a:p>
          <a:p>
            <a:pPr marL="115888" lvl="1" indent="0">
              <a:spcBef>
                <a:spcPct val="20000"/>
              </a:spcBef>
              <a:buClr>
                <a:schemeClr val="accent1"/>
              </a:buClr>
              <a:buSzPct val="120000"/>
              <a:defRPr/>
            </a:pPr>
            <a:endParaRPr lang="en-US" sz="1400" dirty="0">
              <a:solidFill>
                <a:schemeClr val="tx2"/>
              </a:solidFill>
              <a:latin typeface="+mn-lt"/>
            </a:endParaRPr>
          </a:p>
          <a:p>
            <a:pPr marL="115888" lvl="1" indent="0">
              <a:spcBef>
                <a:spcPct val="20000"/>
              </a:spcBef>
              <a:buClr>
                <a:schemeClr val="accent1"/>
              </a:buClr>
              <a:buSzPct val="120000"/>
              <a:defRPr/>
            </a:pPr>
            <a:endParaRPr lang="en-US" sz="1400" dirty="0">
              <a:solidFill>
                <a:schemeClr val="tx2"/>
              </a:solidFill>
              <a:latin typeface="+mn-lt"/>
            </a:endParaRPr>
          </a:p>
        </p:txBody>
      </p:sp>
    </p:spTree>
    <p:extLst>
      <p:ext uri="{BB962C8B-B14F-4D97-AF65-F5344CB8AC3E}">
        <p14:creationId xmlns:p14="http://schemas.microsoft.com/office/powerpoint/2010/main" val="3424870426"/>
      </p:ext>
    </p:extLst>
  </p:cSld>
  <p:clrMapOvr>
    <a:masterClrMapping/>
  </p:clrMapOvr>
  <p:transition spd="med" advClick="0">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spAutoFit/>
          </a:bodyPr>
          <a:lstStyle/>
          <a:p>
            <a:pPr marL="9525"/>
            <a:r>
              <a:rPr dirty="0"/>
              <a:t>The</a:t>
            </a:r>
            <a:r>
              <a:rPr spc="-19" dirty="0"/>
              <a:t> </a:t>
            </a:r>
            <a:r>
              <a:rPr dirty="0"/>
              <a:t>Power</a:t>
            </a:r>
            <a:r>
              <a:rPr spc="-19" dirty="0"/>
              <a:t> </a:t>
            </a:r>
            <a:r>
              <a:rPr dirty="0"/>
              <a:t>of</a:t>
            </a:r>
            <a:r>
              <a:rPr spc="-8" dirty="0"/>
              <a:t> </a:t>
            </a:r>
            <a:r>
              <a:rPr dirty="0"/>
              <a:t>Endowment</a:t>
            </a:r>
            <a:r>
              <a:rPr spc="-34" dirty="0"/>
              <a:t> </a:t>
            </a:r>
            <a:r>
              <a:rPr spc="-4" dirty="0"/>
              <a:t>Giving</a:t>
            </a:r>
          </a:p>
        </p:txBody>
      </p:sp>
      <p:pic>
        <p:nvPicPr>
          <p:cNvPr id="4" name="Picture 3"/>
          <p:cNvPicPr>
            <a:picLocks noChangeAspect="1"/>
          </p:cNvPicPr>
          <p:nvPr/>
        </p:nvPicPr>
        <p:blipFill>
          <a:blip r:embed="rId3"/>
          <a:stretch>
            <a:fillRect/>
          </a:stretch>
        </p:blipFill>
        <p:spPr>
          <a:xfrm>
            <a:off x="220134" y="1121216"/>
            <a:ext cx="8521700" cy="4288984"/>
          </a:xfrm>
          <a:prstGeom prst="rect">
            <a:avLst/>
          </a:prstGeom>
        </p:spPr>
      </p:pic>
      <p:sp>
        <p:nvSpPr>
          <p:cNvPr id="7" name="TextBox 6"/>
          <p:cNvSpPr txBox="1"/>
          <p:nvPr/>
        </p:nvSpPr>
        <p:spPr>
          <a:xfrm>
            <a:off x="469901" y="5181600"/>
            <a:ext cx="8305800" cy="800219"/>
          </a:xfrm>
          <a:prstGeom prst="rect">
            <a:avLst/>
          </a:prstGeom>
          <a:noFill/>
        </p:spPr>
        <p:txBody>
          <a:bodyPr wrap="square" rtlCol="0">
            <a:spAutoFit/>
          </a:bodyPr>
          <a:lstStyle/>
          <a:p>
            <a:pPr marL="257175" indent="-257175">
              <a:buFont typeface="Arial" panose="020B0604020202020204" pitchFamily="34" charset="0"/>
              <a:buChar char="•"/>
            </a:pPr>
            <a:r>
              <a:rPr lang="en-CA" sz="2300" dirty="0"/>
              <a:t>E</a:t>
            </a:r>
            <a:r>
              <a:rPr lang="en-CA" sz="2300" dirty="0" smtClean="0"/>
              <a:t>ndowed </a:t>
            </a:r>
            <a:r>
              <a:rPr lang="en-CA" sz="2300" dirty="0"/>
              <a:t>fund </a:t>
            </a:r>
            <a:r>
              <a:rPr lang="en-CA" sz="2300" dirty="0" smtClean="0"/>
              <a:t>growth in </a:t>
            </a:r>
            <a:r>
              <a:rPr lang="en-CA" sz="2300" dirty="0"/>
              <a:t>20 years ago </a:t>
            </a:r>
            <a:r>
              <a:rPr lang="en-CA" sz="2300" dirty="0" smtClean="0"/>
              <a:t>a </a:t>
            </a:r>
            <a:r>
              <a:rPr lang="en-CA" sz="2300" dirty="0"/>
              <a:t>gift of $25,000 </a:t>
            </a:r>
            <a:r>
              <a:rPr lang="en-CA" sz="2300" dirty="0" smtClean="0"/>
              <a:t>= </a:t>
            </a:r>
            <a:r>
              <a:rPr lang="en-CA" sz="2300" dirty="0" smtClean="0">
                <a:solidFill>
                  <a:srgbClr val="EB3300"/>
                </a:solidFill>
              </a:rPr>
              <a:t>$44,048 </a:t>
            </a:r>
            <a:endParaRPr lang="en-CA" sz="2300" dirty="0">
              <a:solidFill>
                <a:srgbClr val="EB3300"/>
              </a:solidFill>
            </a:endParaRPr>
          </a:p>
          <a:p>
            <a:pPr marL="257175" indent="-257175">
              <a:buFont typeface="Arial" panose="020B0604020202020204" pitchFamily="34" charset="0"/>
              <a:buChar char="•"/>
            </a:pPr>
            <a:r>
              <a:rPr lang="en-CA" sz="2300" dirty="0"/>
              <a:t>T</a:t>
            </a:r>
            <a:r>
              <a:rPr lang="en-CA" sz="2300" dirty="0" smtClean="0"/>
              <a:t>he </a:t>
            </a:r>
            <a:r>
              <a:rPr lang="en-CA" sz="2300" dirty="0"/>
              <a:t>endowed fund has provided</a:t>
            </a:r>
            <a:r>
              <a:rPr lang="en-CA" sz="2300" dirty="0">
                <a:solidFill>
                  <a:srgbClr val="EB3300"/>
                </a:solidFill>
              </a:rPr>
              <a:t> $</a:t>
            </a:r>
            <a:r>
              <a:rPr lang="en-CA" sz="2300" dirty="0" smtClean="0">
                <a:solidFill>
                  <a:srgbClr val="EB3300"/>
                </a:solidFill>
              </a:rPr>
              <a:t>39,168 </a:t>
            </a:r>
            <a:r>
              <a:rPr lang="en-CA" sz="2300" dirty="0"/>
              <a:t>in spendable earnings.</a:t>
            </a:r>
          </a:p>
        </p:txBody>
      </p:sp>
    </p:spTree>
    <p:extLst>
      <p:ext uri="{BB962C8B-B14F-4D97-AF65-F5344CB8AC3E}">
        <p14:creationId xmlns:p14="http://schemas.microsoft.com/office/powerpoint/2010/main" val="33232164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3"/>
          <p:cNvSpPr>
            <a:spLocks noGrp="1"/>
          </p:cNvSpPr>
          <p:nvPr>
            <p:ph type="title"/>
          </p:nvPr>
        </p:nvSpPr>
        <p:spPr bwMode="auto">
          <a:xfrm>
            <a:off x="457200" y="457200"/>
            <a:ext cx="6096000" cy="487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normAutofit fontScale="90000"/>
          </a:bodyPr>
          <a:lstStyle/>
          <a:p>
            <a:pPr eaLnBrk="1" hangingPunct="1"/>
            <a:r>
              <a:rPr lang="en-US" smtClean="0">
                <a:latin typeface="Arial Narrow" pitchFamily="34" charset="0"/>
              </a:rPr>
              <a:t>Ways To Give</a:t>
            </a:r>
          </a:p>
        </p:txBody>
      </p:sp>
      <p:sp>
        <p:nvSpPr>
          <p:cNvPr id="72708" name="Content Placeholder 2"/>
          <p:cNvSpPr txBox="1">
            <a:spLocks/>
          </p:cNvSpPr>
          <p:nvPr/>
        </p:nvSpPr>
        <p:spPr bwMode="auto">
          <a:xfrm>
            <a:off x="462455" y="1447800"/>
            <a:ext cx="8458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pitchFamily="34" charset="0"/>
                <a:ea typeface="ヒラギノ角ゴ Pro W3" pitchFamily="-84" charset="-128"/>
              </a:defRPr>
            </a:lvl1pPr>
            <a:lvl2pPr marL="338138" indent="-2222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lvl="1">
              <a:spcBef>
                <a:spcPct val="20000"/>
              </a:spcBef>
              <a:buClr>
                <a:srgbClr val="01B4E7"/>
              </a:buClr>
              <a:buSzPct val="120000"/>
              <a:buFont typeface="Wingdings" pitchFamily="2" charset="2"/>
              <a:buChar char="§"/>
            </a:pPr>
            <a:r>
              <a:rPr lang="en-US" sz="1600" dirty="0">
                <a:solidFill>
                  <a:schemeClr val="tx2"/>
                </a:solidFill>
                <a:latin typeface="Georgia" pitchFamily="18" charset="0"/>
              </a:rPr>
              <a:t>Cash   (Major Donor Recognition)</a:t>
            </a:r>
          </a:p>
          <a:p>
            <a:pPr lvl="1">
              <a:spcBef>
                <a:spcPct val="20000"/>
              </a:spcBef>
              <a:buClr>
                <a:srgbClr val="01B4E7"/>
              </a:buClr>
              <a:buSzPct val="120000"/>
              <a:buFont typeface="Wingdings" pitchFamily="2" charset="2"/>
              <a:buChar char="§"/>
            </a:pPr>
            <a:r>
              <a:rPr lang="en-US" sz="1600" dirty="0">
                <a:solidFill>
                  <a:schemeClr val="tx2"/>
                </a:solidFill>
                <a:latin typeface="Georgia" pitchFamily="18" charset="0"/>
              </a:rPr>
              <a:t>Pledge (Major Donor Recognition)</a:t>
            </a:r>
          </a:p>
          <a:p>
            <a:pPr lvl="1">
              <a:spcBef>
                <a:spcPct val="20000"/>
              </a:spcBef>
              <a:buClr>
                <a:srgbClr val="01B4E7"/>
              </a:buClr>
              <a:buSzPct val="120000"/>
              <a:buFont typeface="Wingdings" pitchFamily="2" charset="2"/>
              <a:buChar char="§"/>
            </a:pPr>
            <a:r>
              <a:rPr lang="en-US" sz="1600" dirty="0">
                <a:solidFill>
                  <a:schemeClr val="tx2"/>
                </a:solidFill>
                <a:latin typeface="Georgia" pitchFamily="18" charset="0"/>
              </a:rPr>
              <a:t>Gift of Stock (Major Donor Recognition)</a:t>
            </a:r>
          </a:p>
          <a:p>
            <a:pPr lvl="1">
              <a:spcBef>
                <a:spcPct val="20000"/>
              </a:spcBef>
              <a:buClr>
                <a:srgbClr val="01B4E7"/>
              </a:buClr>
              <a:buSzPct val="120000"/>
              <a:buFont typeface="Wingdings" pitchFamily="2" charset="2"/>
              <a:buChar char="§"/>
            </a:pPr>
            <a:r>
              <a:rPr lang="en-US" sz="1600" dirty="0">
                <a:solidFill>
                  <a:schemeClr val="tx2"/>
                </a:solidFill>
                <a:latin typeface="Georgia" pitchFamily="18" charset="0"/>
              </a:rPr>
              <a:t>IRA Rollover Gift </a:t>
            </a:r>
            <a:r>
              <a:rPr lang="en-US" sz="1600" dirty="0" smtClean="0">
                <a:solidFill>
                  <a:schemeClr val="tx2"/>
                </a:solidFill>
                <a:latin typeface="Georgia" pitchFamily="18" charset="0"/>
              </a:rPr>
              <a:t>(</a:t>
            </a:r>
            <a:r>
              <a:rPr lang="en-US" sz="1600" dirty="0">
                <a:solidFill>
                  <a:schemeClr val="tx2"/>
                </a:solidFill>
                <a:latin typeface="Georgia" pitchFamily="18" charset="0"/>
              </a:rPr>
              <a:t>Major Donor Recognition)</a:t>
            </a:r>
          </a:p>
          <a:p>
            <a:pPr lvl="1">
              <a:spcBef>
                <a:spcPct val="20000"/>
              </a:spcBef>
              <a:buClr>
                <a:srgbClr val="01B4E7"/>
              </a:buClr>
              <a:buSzPct val="120000"/>
              <a:buFont typeface="Wingdings" pitchFamily="2" charset="2"/>
              <a:buChar char="§"/>
            </a:pPr>
            <a:r>
              <a:rPr lang="en-US" sz="1600" dirty="0">
                <a:solidFill>
                  <a:schemeClr val="tx2"/>
                </a:solidFill>
                <a:latin typeface="Georgia" pitchFamily="18" charset="0"/>
              </a:rPr>
              <a:t>Charitable Gift Annuity (CGA) (Major Donor Recognition)</a:t>
            </a:r>
          </a:p>
          <a:p>
            <a:pPr lvl="1">
              <a:spcBef>
                <a:spcPct val="20000"/>
              </a:spcBef>
              <a:buClr>
                <a:srgbClr val="01B4E7"/>
              </a:buClr>
              <a:buSzPct val="120000"/>
              <a:buFont typeface="Wingdings" pitchFamily="2" charset="2"/>
              <a:buChar char="§"/>
            </a:pPr>
            <a:r>
              <a:rPr lang="en-US" sz="1600" dirty="0">
                <a:solidFill>
                  <a:schemeClr val="tx2"/>
                </a:solidFill>
                <a:latin typeface="Georgia" pitchFamily="18" charset="0"/>
              </a:rPr>
              <a:t>Charitable Remainder Trust (CRT) (Major Donor Recognition)</a:t>
            </a:r>
          </a:p>
          <a:p>
            <a:pPr lvl="1">
              <a:spcBef>
                <a:spcPct val="20000"/>
              </a:spcBef>
              <a:buClr>
                <a:srgbClr val="01B4E7"/>
              </a:buClr>
              <a:buSzPct val="120000"/>
              <a:buFont typeface="Wingdings" pitchFamily="2" charset="2"/>
              <a:buChar char="§"/>
            </a:pPr>
            <a:r>
              <a:rPr lang="en-US" sz="1600" dirty="0">
                <a:solidFill>
                  <a:schemeClr val="tx2"/>
                </a:solidFill>
                <a:latin typeface="Georgia" pitchFamily="18" charset="0"/>
              </a:rPr>
              <a:t>Life Insurance (ownership and/or beneficiary designation) (Usually Bequest Society)</a:t>
            </a:r>
          </a:p>
          <a:p>
            <a:pPr lvl="1">
              <a:spcBef>
                <a:spcPct val="20000"/>
              </a:spcBef>
              <a:buClr>
                <a:srgbClr val="01B4E7"/>
              </a:buClr>
              <a:buSzPct val="120000"/>
              <a:buFont typeface="Wingdings" pitchFamily="2" charset="2"/>
              <a:buChar char="§"/>
            </a:pPr>
            <a:r>
              <a:rPr lang="en-US" sz="1600" dirty="0">
                <a:solidFill>
                  <a:schemeClr val="tx2"/>
                </a:solidFill>
                <a:latin typeface="Georgia" pitchFamily="18" charset="0"/>
              </a:rPr>
              <a:t>Bequest (Bequest Society Recognition)</a:t>
            </a:r>
          </a:p>
          <a:p>
            <a:pPr lvl="1">
              <a:spcBef>
                <a:spcPct val="20000"/>
              </a:spcBef>
              <a:buClr>
                <a:srgbClr val="01B4E7"/>
              </a:buClr>
              <a:buSzPct val="120000"/>
              <a:buFont typeface="Wingdings" pitchFamily="2" charset="2"/>
              <a:buChar char="§"/>
            </a:pPr>
            <a:r>
              <a:rPr lang="en-US" sz="1600" dirty="0">
                <a:solidFill>
                  <a:schemeClr val="tx2"/>
                </a:solidFill>
                <a:latin typeface="Georgia" pitchFamily="18" charset="0"/>
              </a:rPr>
              <a:t>Beneficiary Designation (Bequest Society)</a:t>
            </a:r>
          </a:p>
          <a:p>
            <a:pPr marL="115888" lvl="1" indent="0">
              <a:spcBef>
                <a:spcPct val="20000"/>
              </a:spcBef>
              <a:buClr>
                <a:srgbClr val="01B4E7"/>
              </a:buClr>
              <a:buSzPct val="120000"/>
            </a:pPr>
            <a:r>
              <a:rPr lang="en-US" sz="1600" dirty="0">
                <a:solidFill>
                  <a:schemeClr val="tx2"/>
                </a:solidFill>
                <a:latin typeface="Georgia" pitchFamily="18" charset="0"/>
              </a:rPr>
              <a:t/>
            </a:r>
            <a:br>
              <a:rPr lang="en-US" sz="1600" dirty="0">
                <a:solidFill>
                  <a:schemeClr val="tx2"/>
                </a:solidFill>
                <a:latin typeface="Georgia" pitchFamily="18" charset="0"/>
              </a:rPr>
            </a:br>
            <a:r>
              <a:rPr lang="en-US" sz="1600" dirty="0">
                <a:solidFill>
                  <a:srgbClr val="FFFFFF"/>
                </a:solidFill>
                <a:latin typeface="Georgia" pitchFamily="18" charset="0"/>
              </a:rPr>
              <a:t/>
            </a:r>
            <a:br>
              <a:rPr lang="en-US" sz="1600" dirty="0">
                <a:solidFill>
                  <a:srgbClr val="FFFFFF"/>
                </a:solidFill>
                <a:latin typeface="Georgia" pitchFamily="18" charset="0"/>
              </a:rPr>
            </a:br>
            <a:endParaRPr lang="en-US" sz="1600" dirty="0">
              <a:solidFill>
                <a:srgbClr val="FFFFFF"/>
              </a:solidFill>
              <a:latin typeface="Georgia" pitchFamily="18" charset="0"/>
            </a:endParaRPr>
          </a:p>
        </p:txBody>
      </p:sp>
      <p:pic>
        <p:nvPicPr>
          <p:cNvPr id="72709" name="Picture 2" descr="C:\Users\davisc\Desktop\20110222_HT_055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4495800"/>
            <a:ext cx="361950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9259112"/>
      </p:ext>
    </p:extLst>
  </p:cSld>
  <p:clrMapOvr>
    <a:masterClrMapping/>
  </p:clrMapOvr>
  <p:transition spd="med" advClick="0">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Temporary\Travel\Presentations\pictures\withclothes2.jpg"/>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20286" r="-20286"/>
          <a:stretch/>
        </p:blipFill>
        <p:spPr bwMode="auto">
          <a:xfrm>
            <a:off x="0"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581401" y="-12698"/>
            <a:ext cx="5562600" cy="6870700"/>
          </a:xfrm>
          <a:prstGeom prst="rect">
            <a:avLst/>
          </a:prstGeom>
          <a:solidFill>
            <a:srgbClr val="013C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onstantia"/>
            </a:endParaRPr>
          </a:p>
        </p:txBody>
      </p:sp>
      <p:sp>
        <p:nvSpPr>
          <p:cNvPr id="5" name="Title 1"/>
          <p:cNvSpPr>
            <a:spLocks noGrp="1"/>
          </p:cNvSpPr>
          <p:nvPr>
            <p:ph type="title"/>
          </p:nvPr>
        </p:nvSpPr>
        <p:spPr>
          <a:xfrm>
            <a:off x="3695701" y="990600"/>
            <a:ext cx="5334000" cy="923925"/>
          </a:xfrm>
        </p:spPr>
        <p:txBody>
          <a:bodyPr>
            <a:noAutofit/>
          </a:bodyPr>
          <a:lstStyle/>
          <a:p>
            <a:r>
              <a:rPr lang="en-US" b="1" dirty="0" smtClean="0">
                <a:solidFill>
                  <a:schemeClr val="bg1"/>
                </a:solidFill>
                <a:latin typeface="Arial Narrow" pitchFamily="34" charset="0"/>
              </a:rPr>
              <a:t>You can do good in the world!</a:t>
            </a:r>
          </a:p>
        </p:txBody>
      </p:sp>
      <p:sp>
        <p:nvSpPr>
          <p:cNvPr id="7" name="Rectangle 2"/>
          <p:cNvSpPr>
            <a:spLocks noChangeArrowheads="1"/>
          </p:cNvSpPr>
          <p:nvPr/>
        </p:nvSpPr>
        <p:spPr bwMode="auto">
          <a:xfrm>
            <a:off x="3886200" y="2553831"/>
            <a:ext cx="51054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800" dirty="0" smtClean="0">
                <a:solidFill>
                  <a:prstClr val="white"/>
                </a:solidFill>
                <a:latin typeface="Georgia" pitchFamily="18" charset="0"/>
              </a:rPr>
              <a:t>There are </a:t>
            </a:r>
            <a:r>
              <a:rPr lang="en-US" sz="2800" dirty="0" smtClean="0">
                <a:solidFill>
                  <a:prstClr val="white"/>
                </a:solidFill>
                <a:latin typeface="Georgia" pitchFamily="18" charset="0"/>
              </a:rPr>
              <a:t>300,000+ </a:t>
            </a:r>
            <a:r>
              <a:rPr lang="en-US" sz="2800" dirty="0" smtClean="0">
                <a:solidFill>
                  <a:prstClr val="white"/>
                </a:solidFill>
                <a:latin typeface="Georgia" pitchFamily="18" charset="0"/>
              </a:rPr>
              <a:t>US Rotarians.</a:t>
            </a:r>
          </a:p>
          <a:p>
            <a:endParaRPr lang="en-US" sz="2800" dirty="0" smtClean="0">
              <a:solidFill>
                <a:prstClr val="white"/>
              </a:solidFill>
              <a:latin typeface="Georgia" pitchFamily="18" charset="0"/>
            </a:endParaRPr>
          </a:p>
          <a:p>
            <a:r>
              <a:rPr lang="en-US" sz="2800" dirty="0" smtClean="0">
                <a:solidFill>
                  <a:prstClr val="white"/>
                </a:solidFill>
                <a:latin typeface="Georgia" pitchFamily="18" charset="0"/>
              </a:rPr>
              <a:t>If each one made a bequest of $10,000 then the next generation of Rotarians would have $3 Billion with which to do good in the world.</a:t>
            </a:r>
            <a:endParaRPr lang="en-US" sz="2800" dirty="0">
              <a:solidFill>
                <a:prstClr val="white"/>
              </a:solidFill>
              <a:latin typeface="Georgia" pitchFamily="18" charset="0"/>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 y="6248400"/>
            <a:ext cx="1082949" cy="407124"/>
          </a:xfrm>
          <a:prstGeom prst="rect">
            <a:avLst/>
          </a:prstGeom>
        </p:spPr>
      </p:pic>
    </p:spTree>
    <p:extLst>
      <p:ext uri="{BB962C8B-B14F-4D97-AF65-F5344CB8AC3E}">
        <p14:creationId xmlns:p14="http://schemas.microsoft.com/office/powerpoint/2010/main" val="349102090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555</TotalTime>
  <Words>507</Words>
  <Application>Microsoft Office PowerPoint</Application>
  <PresentationFormat>On-screen Show (4:3)</PresentationFormat>
  <Paragraphs>45</Paragraphs>
  <Slides>10</Slides>
  <Notes>7</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PowerPoint Presentation</vt:lpstr>
      <vt:lpstr>Endowment Fund Growth </vt:lpstr>
      <vt:lpstr>PowerPoint Presentation</vt:lpstr>
      <vt:lpstr>Endowed Peace Fellows</vt:lpstr>
      <vt:lpstr>PowerPoint Presentation</vt:lpstr>
      <vt:lpstr>Named Funds</vt:lpstr>
      <vt:lpstr>The Power of Endowment Giving</vt:lpstr>
      <vt:lpstr>Ways To Give</vt:lpstr>
      <vt:lpstr>You can do good in the world!</vt:lpstr>
      <vt:lpstr>PowerPoint Presentation</vt:lpstr>
    </vt:vector>
  </TitlesOfParts>
  <Company>Rotary International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 Davis</dc:creator>
  <cp:lastModifiedBy>Andrew Kerr</cp:lastModifiedBy>
  <cp:revision>20</cp:revision>
  <dcterms:created xsi:type="dcterms:W3CDTF">2014-06-10T18:20:23Z</dcterms:created>
  <dcterms:modified xsi:type="dcterms:W3CDTF">2016-07-23T15:23:06Z</dcterms:modified>
</cp:coreProperties>
</file>